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3" r:id="rId2"/>
    <p:sldId id="265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</p:sldIdLst>
  <p:sldSz cx="9144000" cy="5143500" type="screen16x9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0" d="100"/>
          <a:sy n="150" d="100"/>
        </p:scale>
        <p:origin x="47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5DE15-1CB2-4A24-AFFF-D3DDE89DC4AB}" type="datetimeFigureOut">
              <a:rPr lang="en-GB" smtClean="0"/>
              <a:t>27/07/2017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D1121-D736-4287-BB14-2A76EC012B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1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- Agents in a flocks stick together</a:t>
            </a:r>
            <a:r>
              <a:rPr lang="en-AU" baseline="0" dirty="0" smtClean="0"/>
              <a:t> and move as a unified swarm.</a:t>
            </a:r>
          </a:p>
          <a:p>
            <a:r>
              <a:rPr lang="en-AU" baseline="0" dirty="0" smtClean="0"/>
              <a:t>- Agents in a crowd move independantly whilst avoiding collisions with other agents.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E1CB-3CAC-4AAE-A21C-94995280051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754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FDF5B-3DC2-4CB2-8762-0784EA01443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8538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FDF5B-3DC2-4CB2-8762-0784EA01443D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26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NOTE: The following slides are tagged with [conceptual] or [technical]. The technical</a:t>
            </a:r>
            <a:r>
              <a:rPr lang="en-AU" baseline="0" dirty="0" smtClean="0"/>
              <a:t> slides do not need to be covered in explicit detail, or fully understood by the students. They exist to demonstrate the complexity of the algorithm and supply a proper explanation for more technically educated students. The exercise/tutorial will cover the actual implementation of the algorithm.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FDF5B-3DC2-4CB2-8762-0784EA01443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5955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FDF5B-3DC2-4CB2-8762-0784EA01443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714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THIS SLIDE DOES NOT NEED TO BE COVERED IN EXPLICIT DETAIL (see note on slide 13)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FDF5B-3DC2-4CB2-8762-0784EA01443D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459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THIS SLIDE DOES NOT NEED TO BE COVERED IN EXPLICIT DETAIL (see note on slide 13)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FDF5B-3DC2-4CB2-8762-0784EA01443D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65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THIS SLIDE DOES NOT NEED TO BE COVERED IN EXPLICIT DETAIL (see note on slide 13)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FDF5B-3DC2-4CB2-8762-0784EA01443D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521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5576" y="771550"/>
            <a:ext cx="7632848" cy="1728192"/>
          </a:xfr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2571750"/>
            <a:ext cx="7632848" cy="1152128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55650" y="4386138"/>
            <a:ext cx="7272734" cy="345852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2pPr>
            <a:lvl3pPr marL="914400" indent="0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3pPr>
            <a:lvl4pPr marL="1371600" indent="0">
              <a:buNone/>
              <a:defRPr sz="1050">
                <a:solidFill>
                  <a:schemeClr val="bg1">
                    <a:lumMod val="75000"/>
                  </a:schemeClr>
                </a:solidFill>
              </a:defRPr>
            </a:lvl4pPr>
            <a:lvl5pPr marL="1828800" indent="0">
              <a:buNone/>
              <a:defRPr sz="105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or edit date and editor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55650" y="3827810"/>
            <a:ext cx="7632774" cy="48632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dirty="0" smtClean="0"/>
              <a:t>Click to edit COURSE AREA - 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876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3528" y="205979"/>
            <a:ext cx="836327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203325"/>
            <a:ext cx="7776542" cy="33846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109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3527" y="205979"/>
            <a:ext cx="864108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659563" y="1200151"/>
            <a:ext cx="2305050" cy="339407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NOTES</a:t>
            </a:r>
          </a:p>
          <a:p>
            <a:pPr lvl="0"/>
            <a:r>
              <a:rPr lang="en-US" dirty="0" smtClean="0"/>
              <a:t>Click to edit notes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23850" y="1200150"/>
            <a:ext cx="6192838" cy="3394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564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3528" y="1203598"/>
            <a:ext cx="5486400" cy="37444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950496" y="1203598"/>
            <a:ext cx="2736304" cy="283249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3528" y="205979"/>
            <a:ext cx="836327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25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760" y="205979"/>
            <a:ext cx="65528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659563" y="1200151"/>
            <a:ext cx="2305050" cy="339407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NOTES</a:t>
            </a:r>
          </a:p>
          <a:p>
            <a:pPr lvl="0"/>
            <a:r>
              <a:rPr lang="en-US" dirty="0" smtClean="0"/>
              <a:t>Click to edit notes</a:t>
            </a:r>
            <a:endParaRPr lang="en-GB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79513" y="31143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bg1"/>
                </a:solidFill>
              </a:rPr>
              <a:t>EXCERCISE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50825" y="1200150"/>
            <a:ext cx="6265863" cy="3394075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lphaLcParenR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096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08520" y="205979"/>
            <a:ext cx="9433048" cy="857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760" y="205979"/>
            <a:ext cx="65528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659563" y="1200151"/>
            <a:ext cx="2305050" cy="339407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NOTES</a:t>
            </a:r>
          </a:p>
          <a:p>
            <a:pPr lvl="0"/>
            <a:r>
              <a:rPr lang="en-US" dirty="0" smtClean="0"/>
              <a:t>Click to edit notes</a:t>
            </a:r>
            <a:endParaRPr lang="en-GB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79513" y="31143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bg1"/>
                </a:solidFill>
              </a:rPr>
              <a:t>EXCERCISE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23850" y="1200150"/>
            <a:ext cx="6264275" cy="3394075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914400" indent="-457200">
              <a:buFont typeface="+mj-lt"/>
              <a:buAutoNum type="alphaLcParenR"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1371600" indent="-457200">
              <a:buFont typeface="Arial" panose="020B0604020202020204" pitchFamily="34" charset="0"/>
              <a:buChar char="•"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1714500" indent="-342900">
              <a:buFont typeface="Arial" panose="020B0604020202020204" pitchFamily="34" charset="0"/>
              <a:buChar char="•"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 marL="2171700" indent="-342900">
              <a:buFont typeface="Arial" panose="020B0604020202020204" pitchFamily="34" charset="0"/>
              <a:buChar char="•"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77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200151"/>
            <a:ext cx="777686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967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7" r:id="rId4"/>
    <p:sldLayoutId id="2147483659" r:id="rId5"/>
    <p:sldLayoutId id="214748366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u="none" kern="120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92D050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B0F0"/>
        </a:buClr>
        <a:buFont typeface="Arial" panose="020B0604020202020204" pitchFamily="34" charset="0"/>
        <a:buChar char="–"/>
        <a:defRPr sz="2400" b="0" i="0" u="none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sosceles_triang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hyperlink" Target="http://gamma.cs.unc.edu/ORCA/videos/ORCA-1.wmv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gamma.cs.unc.edu/RVO2/" TargetMode="External"/><Relationship Id="rId2" Type="http://schemas.openxmlformats.org/officeDocument/2006/relationships/hyperlink" Target="http://gamma.cs.unc.edu/ORC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Formations and Crowds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Keeping formation and simulating crowd movement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 smtClean="0"/>
              <a:t>Last modified 09/02/16 by Sam Cartwright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 smtClean="0"/>
              <a:t>Programming – AI for Games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Formations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200151"/>
            <a:ext cx="7848872" cy="34598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>What happens if the leader is removed?</a:t>
            </a:r>
          </a:p>
          <a:p>
            <a:pPr lvl="1"/>
            <a:r>
              <a:rPr lang="en-AU" dirty="0" smtClean="0"/>
              <a:t>Someone’s gotta do it!</a:t>
            </a:r>
          </a:p>
          <a:p>
            <a:r>
              <a:rPr lang="en-AU" dirty="0" smtClean="0"/>
              <a:t>Will agents in a formation collide with each other?</a:t>
            </a:r>
          </a:p>
          <a:p>
            <a:pPr lvl="1"/>
            <a:r>
              <a:rPr lang="en-AU" dirty="0" smtClean="0"/>
              <a:t>Apply a Separation force or similar.</a:t>
            </a:r>
          </a:p>
          <a:p>
            <a:r>
              <a:rPr lang="en-AU" dirty="0" smtClean="0"/>
              <a:t>Should prevent potential gaps in the formation?</a:t>
            </a:r>
          </a:p>
          <a:p>
            <a:pPr lvl="1"/>
            <a:r>
              <a:rPr lang="en-AU" dirty="0" smtClean="0"/>
              <a:t>See references for a more advanced approach.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13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131591"/>
            <a:ext cx="8280920" cy="15841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Flocks/Formations:</a:t>
            </a:r>
          </a:p>
          <a:p>
            <a:pPr lvl="2"/>
            <a:r>
              <a:rPr lang="en-AU" dirty="0" smtClean="0"/>
              <a:t>Groups of agents travelling in </a:t>
            </a:r>
            <a:r>
              <a:rPr lang="en-AU" dirty="0"/>
              <a:t>unison </a:t>
            </a:r>
            <a:r>
              <a:rPr lang="en-AU" dirty="0" smtClean="0"/>
              <a:t>(</a:t>
            </a:r>
            <a:r>
              <a:rPr lang="en-AU" dirty="0"/>
              <a:t>birds, </a:t>
            </a:r>
            <a:r>
              <a:rPr lang="en-AU" dirty="0" smtClean="0"/>
              <a:t>fish, soldiers, fighter jets).</a:t>
            </a:r>
          </a:p>
          <a:p>
            <a:r>
              <a:rPr lang="en-AU" dirty="0" smtClean="0"/>
              <a:t>Crowds:</a:t>
            </a:r>
          </a:p>
          <a:p>
            <a:pPr lvl="2"/>
            <a:r>
              <a:rPr lang="en-AU" dirty="0" smtClean="0"/>
              <a:t>Groups of agents </a:t>
            </a:r>
            <a:r>
              <a:rPr lang="en-AU" dirty="0"/>
              <a:t>travelling </a:t>
            </a:r>
            <a:r>
              <a:rPr lang="en-AU" dirty="0" smtClean="0"/>
              <a:t>independently (</a:t>
            </a:r>
            <a:r>
              <a:rPr lang="en-AU" dirty="0"/>
              <a:t>pedestrians, </a:t>
            </a:r>
            <a:r>
              <a:rPr lang="en-AU" dirty="0" smtClean="0"/>
              <a:t>shoppers).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787774"/>
            <a:ext cx="3635896" cy="204519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740688" y="4845809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Hitman: Absolution</a:t>
            </a:r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83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200151"/>
            <a:ext cx="8280920" cy="33944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>Simple method: wander/seek + separation/evade.</a:t>
            </a:r>
            <a:endParaRPr lang="en-AU" dirty="0"/>
          </a:p>
          <a:p>
            <a:pPr lvl="2"/>
            <a:r>
              <a:rPr lang="en-AU" dirty="0" smtClean="0"/>
              <a:t>Doesn’t guarentee no collisions.</a:t>
            </a:r>
          </a:p>
          <a:p>
            <a:pPr lvl="2"/>
            <a:r>
              <a:rPr lang="en-AU" dirty="0" smtClean="0"/>
              <a:t>Only suitable for rudimentary crowd simulations.</a:t>
            </a:r>
          </a:p>
        </p:txBody>
      </p:sp>
      <p:pic>
        <p:nvPicPr>
          <p:cNvPr id="1027" name="Picture 3" descr="C:\Users\Khada\Desktop\az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05369"/>
            <a:ext cx="3458985" cy="2232248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01427" y="4846434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Atom Zombie Smasher</a:t>
            </a:r>
          </a:p>
        </p:txBody>
      </p:sp>
    </p:spTree>
    <p:extLst>
      <p:ext uri="{BB962C8B-B14F-4D97-AF65-F5344CB8AC3E}">
        <p14:creationId xmlns:p14="http://schemas.microsoft.com/office/powerpoint/2010/main" val="98610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200150"/>
            <a:ext cx="7704856" cy="3675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AU" dirty="0" smtClean="0"/>
              <a:t>There are many ways to tackle crowd simulation.</a:t>
            </a:r>
          </a:p>
          <a:p>
            <a:pPr lvl="1"/>
            <a:r>
              <a:rPr lang="en-AU" dirty="0" smtClean="0"/>
              <a:t>The exact approach will vary based on your needs.</a:t>
            </a:r>
          </a:p>
          <a:p>
            <a:pPr lvl="1"/>
            <a:r>
              <a:rPr lang="en-AU" dirty="0" smtClean="0"/>
              <a:t>Much harder than other steering behaviours!</a:t>
            </a:r>
            <a:br>
              <a:rPr lang="en-AU" dirty="0" smtClean="0"/>
            </a:br>
            <a:endParaRPr lang="en-AU" dirty="0"/>
          </a:p>
          <a:p>
            <a:r>
              <a:rPr lang="en-AU" dirty="0" smtClean="0"/>
              <a:t>Lets look at a solution developed by Gamma UNC called </a:t>
            </a:r>
            <a:r>
              <a:rPr lang="en-AU" sz="2600" i="1" dirty="0" smtClean="0"/>
              <a:t>Force-Based Anticipatory Collision Avoidance.</a:t>
            </a:r>
          </a:p>
          <a:p>
            <a:pPr lvl="1"/>
            <a:r>
              <a:rPr lang="en-AU" dirty="0" smtClean="0"/>
              <a:t>Be warned, the following is an overview of a </a:t>
            </a:r>
            <a:r>
              <a:rPr lang="en-AU" b="1" dirty="0" smtClean="0"/>
              <a:t>very</a:t>
            </a:r>
            <a:r>
              <a:rPr lang="en-AU" dirty="0" smtClean="0"/>
              <a:t> advanced steering behaviour. </a:t>
            </a:r>
            <a:endParaRPr lang="en-AU" dirty="0"/>
          </a:p>
          <a:p>
            <a:pPr lvl="1"/>
            <a:r>
              <a:rPr lang="en-AU" dirty="0" smtClean="0"/>
              <a:t>See references for detailed resources.</a:t>
            </a:r>
          </a:p>
        </p:txBody>
      </p:sp>
    </p:spTree>
    <p:extLst>
      <p:ext uri="{BB962C8B-B14F-4D97-AF65-F5344CB8AC3E}">
        <p14:creationId xmlns:p14="http://schemas.microsoft.com/office/powerpoint/2010/main" val="22035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23528" y="1200151"/>
                <a:ext cx="4464496" cy="353589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AU" sz="2400" dirty="0" smtClean="0"/>
                  <a:t>Given two agents,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sz="2400" dirty="0" smtClean="0"/>
                  <a:t> with:</a:t>
                </a:r>
                <a:endParaRPr lang="en-AU" sz="2400" dirty="0"/>
              </a:p>
              <a:p>
                <a:pPr lvl="1"/>
                <a:r>
                  <a:rPr lang="en-AU" sz="2000" dirty="0" smtClean="0"/>
                  <a:t>Position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AU" sz="2000" b="1" dirty="0" smtClean="0"/>
              </a:p>
              <a:p>
                <a:pPr lvl="1"/>
                <a:r>
                  <a:rPr lang="en-AU" sz="2000" dirty="0" smtClean="0"/>
                  <a:t>Radius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AU" sz="2000" b="1" dirty="0" smtClean="0"/>
              </a:p>
              <a:p>
                <a:pPr lvl="1"/>
                <a:r>
                  <a:rPr lang="en-AU" sz="2000" dirty="0" smtClean="0"/>
                  <a:t>Velocity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AU" dirty="0" smtClean="0"/>
              </a:p>
              <a:p>
                <a:pPr lvl="2"/>
                <a:r>
                  <a:rPr lang="en-AU" sz="1800" dirty="0" smtClean="0"/>
                  <a:t>An agent’s current velocity is not needed for the calculation. Our goal is to calculate a range of valid velocities to choose from, not alter an existing one.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00151"/>
                <a:ext cx="4464496" cy="3535892"/>
              </a:xfrm>
              <a:blipFill rotWithShape="0">
                <a:blip r:embed="rId3"/>
                <a:stretch>
                  <a:fillRect l="-1776" t="-1379" r="-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08955"/>
            <a:ext cx="2448272" cy="412708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082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6509" y="1201728"/>
            <a:ext cx="4104456" cy="36038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sz="2400" dirty="0" smtClean="0"/>
              <a:t>Find the cone which defines all the possible </a:t>
            </a:r>
            <a:r>
              <a:rPr lang="en-AU" sz="2400" u="sng" dirty="0" smtClean="0"/>
              <a:t>relative</a:t>
            </a:r>
            <a:r>
              <a:rPr lang="en-AU" sz="2400" dirty="0" smtClean="0"/>
              <a:t> velocities that would result in a collision.</a:t>
            </a:r>
          </a:p>
          <a:p>
            <a:pPr lvl="1"/>
            <a:r>
              <a:rPr lang="en-AU" sz="2000" dirty="0" smtClean="0"/>
              <a:t>We don’t really need a cone shape, two lines that define an </a:t>
            </a:r>
            <a:r>
              <a:rPr lang="en-AU" sz="2000" dirty="0">
                <a:hlinkClick r:id="rId3"/>
              </a:rPr>
              <a:t>Isosceles triangle</a:t>
            </a:r>
            <a:r>
              <a:rPr lang="en-AU" sz="2000" dirty="0"/>
              <a:t> </a:t>
            </a:r>
            <a:r>
              <a:rPr lang="en-AU" sz="2000" dirty="0" smtClean="0"/>
              <a:t>will serve our purpose.</a:t>
            </a:r>
          </a:p>
          <a:p>
            <a:pPr lvl="1"/>
            <a:r>
              <a:rPr lang="en-AU" sz="2000" dirty="0" smtClean="0"/>
              <a:t>This is velocity space, not coordinate space.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55526"/>
            <a:ext cx="3096343" cy="41284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6509" y="924729"/>
            <a:ext cx="966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>
                <a:solidFill>
                  <a:schemeClr val="accent5">
                    <a:lumMod val="75000"/>
                  </a:schemeClr>
                </a:solidFill>
              </a:rPr>
              <a:t>[conceptual]</a:t>
            </a:r>
            <a:endParaRPr lang="en-A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2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23528" y="1200150"/>
                <a:ext cx="4104456" cy="360384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AU" sz="2400" dirty="0" smtClean="0"/>
                  <a:t>Calculate the Velocity Obstacle,</a:t>
                </a:r>
                <a:r>
                  <a:rPr lang="en-AU" sz="26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𝑉𝑂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A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endParaRPr lang="en-AU" sz="2000" i="1" dirty="0" smtClean="0"/>
              </a:p>
              <a:p>
                <a:pPr lvl="1"/>
                <a:r>
                  <a:rPr lang="en-AU" sz="2000" dirty="0"/>
                  <a:t>T</a:t>
                </a:r>
                <a:r>
                  <a:rPr lang="en-AU" sz="2000" dirty="0" smtClean="0"/>
                  <a:t>he velocity </a:t>
                </a:r>
                <a:r>
                  <a:rPr lang="en-AU" sz="2000" dirty="0"/>
                  <a:t>obstacle for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2000" dirty="0" smtClean="0"/>
                  <a:t> </a:t>
                </a:r>
                <a:r>
                  <a:rPr lang="en-AU" sz="2000" dirty="0"/>
                  <a:t>induced by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sz="2000" dirty="0"/>
                  <a:t> for time window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AU" sz="2000" i="1" dirty="0" smtClean="0"/>
                  <a:t> </a:t>
                </a:r>
                <a:r>
                  <a:rPr lang="en-AU" sz="2000" dirty="0" smtClean="0"/>
                  <a:t>is </a:t>
                </a:r>
                <a:r>
                  <a:rPr lang="en-AU" sz="2000" dirty="0"/>
                  <a:t>the set of all relative velocities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2000" dirty="0" smtClean="0"/>
                  <a:t> </a:t>
                </a:r>
                <a:r>
                  <a:rPr lang="en-AU" sz="2000" dirty="0"/>
                  <a:t>with respect to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sz="2000" dirty="0"/>
                  <a:t> that will result in a collision between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2000" dirty="0" smtClean="0"/>
                  <a:t> </a:t>
                </a:r>
                <a:r>
                  <a:rPr lang="en-AU" sz="2000" dirty="0"/>
                  <a:t>and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sz="2000" dirty="0"/>
                  <a:t> at some moment before time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AU" sz="2000" i="1" dirty="0" smtClean="0"/>
              </a:p>
              <a:p>
                <a:pPr lvl="1"/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00150"/>
                <a:ext cx="4104456" cy="3603847"/>
              </a:xfrm>
              <a:blipFill rotWithShape="0">
                <a:blip r:embed="rId3"/>
                <a:stretch>
                  <a:fillRect l="-1932" t="-1354" r="-16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55526"/>
            <a:ext cx="3096344" cy="41284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6509" y="924729"/>
            <a:ext cx="838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>
                <a:solidFill>
                  <a:schemeClr val="accent6">
                    <a:lumMod val="75000"/>
                  </a:schemeClr>
                </a:solidFill>
              </a:rPr>
              <a:t>[technical]</a:t>
            </a:r>
            <a:endParaRPr lang="en-AU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5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</a:t>
            </a:r>
            <a:r>
              <a:rPr lang="en-AU" dirty="0" smtClean="0"/>
              <a:t>Simulation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1520" y="1200150"/>
            <a:ext cx="4536504" cy="37478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sz="2400" dirty="0" smtClean="0"/>
              <a:t>Using the cone, create a line to mark the divide between collision-free velocities, and those that aren’t.</a:t>
            </a:r>
          </a:p>
          <a:p>
            <a:pPr lvl="1"/>
            <a:r>
              <a:rPr lang="en-AU" sz="2000" dirty="0" smtClean="0"/>
              <a:t>The line is roughly perpendicular to the cone.</a:t>
            </a:r>
          </a:p>
          <a:p>
            <a:pPr lvl="1"/>
            <a:r>
              <a:rPr lang="en-AU" sz="2000" dirty="0" smtClean="0"/>
              <a:t>It is a reliable approximation. </a:t>
            </a:r>
          </a:p>
          <a:p>
            <a:pPr lvl="2"/>
            <a:r>
              <a:rPr lang="en-AU" sz="1600" dirty="0" smtClean="0"/>
              <a:t>(not 100% accurate but still guarantees no collisions).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04" y="771550"/>
            <a:ext cx="3850275" cy="338072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6509" y="924729"/>
            <a:ext cx="966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>
                <a:solidFill>
                  <a:schemeClr val="accent5">
                    <a:lumMod val="75000"/>
                  </a:schemeClr>
                </a:solidFill>
              </a:rPr>
              <a:t>[conceptual]</a:t>
            </a:r>
            <a:endParaRPr lang="en-A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21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</a:t>
            </a:r>
            <a:r>
              <a:rPr lang="en-AU" dirty="0" smtClean="0"/>
              <a:t>Simulation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51520" y="1200150"/>
                <a:ext cx="4824536" cy="3747864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r>
                  <a:rPr lang="en-AU" sz="2600" dirty="0" smtClean="0"/>
                  <a:t>Find the Optimal Reciprocal Collision Avoidance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𝑂𝑅𝐶𝐴</m:t>
                        </m:r>
                      </m:e>
                      <m: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|{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>
                        <m:r>
                          <a:rPr lang="en-AU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endParaRPr lang="en-AU" sz="2200" i="1" dirty="0" smtClean="0"/>
              </a:p>
              <a:p>
                <a:pPr lvl="1"/>
                <a:r>
                  <a:rPr lang="en-AU" sz="2200" dirty="0"/>
                  <a:t>T</a:t>
                </a:r>
                <a:r>
                  <a:rPr lang="en-AU" sz="2200" dirty="0" smtClean="0"/>
                  <a:t>he set of permitted velocities for </a:t>
                </a:r>
                <a:r>
                  <a:rPr lang="en-AU" sz="2200" i="1" dirty="0" smtClean="0">
                    <a:latin typeface="Cambria Math" panose="02040503050406030204" pitchFamily="18" charset="0"/>
                  </a:rPr>
                  <a:t/>
                </a:r>
                <a:br>
                  <a:rPr lang="en-AU" sz="220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2200" dirty="0" smtClean="0"/>
                  <a:t> for optimal reciprocal collision avoidance with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sz="2200" dirty="0" smtClean="0"/>
                  <a:t> is a half-plane delimited by the line perpendicular to </a:t>
                </a:r>
                <a14:m>
                  <m:oMath xmlns:m="http://schemas.openxmlformats.org/officeDocument/2006/math">
                    <m:r>
                      <a:rPr lang="en-AU" sz="17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AU" sz="2200" dirty="0" smtClean="0"/>
                  <a:t> through the point</a:t>
                </a:r>
                <a:r>
                  <a:rPr lang="en-AU" sz="2200" b="1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7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7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AU" sz="17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AU" sz="1700" b="1" i="1" smtClean="0">
                            <a:latin typeface="Cambria Math" panose="02040503050406030204" pitchFamily="18" charset="0"/>
                          </a:rPr>
                          <m:t>𝒐𝒑𝒕</m:t>
                        </m:r>
                      </m:sup>
                    </m:sSubSup>
                    <m:r>
                      <a:rPr lang="en-AU" sz="17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AU" sz="17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7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AU" sz="17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AU" sz="17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AU" sz="2200" dirty="0" smtClean="0"/>
                  <a:t>, where </a:t>
                </a:r>
                <a14:m>
                  <m:oMath xmlns:m="http://schemas.openxmlformats.org/officeDocument/2006/math">
                    <m:r>
                      <a:rPr lang="en-AU" sz="1700" b="1" i="1" dirty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AU" sz="2200" dirty="0" smtClean="0"/>
                  <a:t> is the vector from </a:t>
                </a:r>
                <a:br>
                  <a:rPr lang="en-AU" sz="2200" dirty="0" smtClean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AU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AU" sz="2000" b="1" i="1">
                            <a:latin typeface="Cambria Math" panose="02040503050406030204" pitchFamily="18" charset="0"/>
                          </a:rPr>
                          <m:t>𝒐𝒑𝒕</m:t>
                        </m:r>
                      </m:sup>
                    </m:sSubSup>
                  </m:oMath>
                </a14:m>
                <a:r>
                  <a:rPr lang="en-AU" sz="2200" dirty="0" smtClean="0"/>
                  <a:t> –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lang="en-AU" sz="2000" b="1" i="1">
                            <a:latin typeface="Cambria Math" panose="02040503050406030204" pitchFamily="18" charset="0"/>
                          </a:rPr>
                          <m:t>𝒐𝒑𝒕</m:t>
                        </m:r>
                      </m:sup>
                    </m:sSubSup>
                  </m:oMath>
                </a14:m>
                <a:r>
                  <a:rPr lang="en-AU" sz="2200" dirty="0" smtClean="0"/>
                  <a:t> to the closest point on </a:t>
                </a:r>
                <a:br>
                  <a:rPr lang="en-AU" sz="2200" dirty="0" smtClean="0"/>
                </a:br>
                <a:r>
                  <a:rPr lang="en-AU" sz="2200" dirty="0" smtClean="0"/>
                  <a:t>the boundary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𝑉𝑂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00150"/>
                <a:ext cx="4824536" cy="3747864"/>
              </a:xfrm>
              <a:blipFill rotWithShape="0">
                <a:blip r:embed="rId3"/>
                <a:stretch>
                  <a:fillRect l="-1641" t="-13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04" y="771550"/>
            <a:ext cx="3850276" cy="338072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6509" y="924729"/>
            <a:ext cx="838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>
                <a:solidFill>
                  <a:schemeClr val="accent6">
                    <a:lumMod val="75000"/>
                  </a:schemeClr>
                </a:solidFill>
              </a:rPr>
              <a:t>[technical]</a:t>
            </a:r>
            <a:endParaRPr lang="en-AU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9512" y="1200150"/>
            <a:ext cx="4680520" cy="36038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sz="2400" dirty="0" smtClean="0"/>
              <a:t>Repeat this process to find all ORCA lines between a given agent and all other agents.</a:t>
            </a:r>
          </a:p>
          <a:p>
            <a:r>
              <a:rPr lang="en-AU" sz="2400" dirty="0" smtClean="0"/>
              <a:t>Find the shape that defines all possible collision-free velocities.</a:t>
            </a:r>
          </a:p>
          <a:p>
            <a:r>
              <a:rPr lang="en-AU" sz="2400" dirty="0" smtClean="0"/>
              <a:t>Choose the point within the shape that is closest to our </a:t>
            </a:r>
            <a:r>
              <a:rPr lang="en-AU" sz="2400" dirty="0" smtClean="0">
                <a:solidFill>
                  <a:schemeClr val="accent3">
                    <a:lumMod val="75000"/>
                  </a:schemeClr>
                </a:solidFill>
              </a:rPr>
              <a:t>desired velocity</a:t>
            </a:r>
            <a:r>
              <a:rPr lang="en-AU" sz="2400" dirty="0"/>
              <a:t> </a:t>
            </a:r>
            <a:r>
              <a:rPr lang="en-AU" sz="2400" dirty="0" smtClean="0"/>
              <a:t>and use this as our current velocity.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11511"/>
            <a:ext cx="2592288" cy="445741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6509" y="924729"/>
            <a:ext cx="966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>
                <a:solidFill>
                  <a:schemeClr val="accent5">
                    <a:lumMod val="75000"/>
                  </a:schemeClr>
                </a:solidFill>
              </a:rPr>
              <a:t>[conceptual]</a:t>
            </a:r>
            <a:endParaRPr lang="en-A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Contents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23528" y="1200151"/>
            <a:ext cx="8064896" cy="33944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>Flocking Recap</a:t>
            </a:r>
          </a:p>
          <a:p>
            <a:endParaRPr lang="en-AU" dirty="0" smtClean="0"/>
          </a:p>
          <a:p>
            <a:r>
              <a:rPr lang="en-US" dirty="0" smtClean="0"/>
              <a:t>Formations</a:t>
            </a:r>
          </a:p>
          <a:p>
            <a:endParaRPr lang="en-US" dirty="0" smtClean="0"/>
          </a:p>
          <a:p>
            <a:r>
              <a:rPr lang="en-US" dirty="0" smtClean="0"/>
              <a:t>Crowd Simulation</a:t>
            </a:r>
          </a:p>
          <a:p>
            <a:pPr lvl="1"/>
            <a:r>
              <a:rPr lang="en-US" dirty="0" smtClean="0"/>
              <a:t>Force-Based Anticipatory Collision Avoidance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12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79512" y="1200150"/>
                <a:ext cx="4680520" cy="360384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AU" sz="2400" dirty="0" smtClean="0"/>
                  <a:t>Find the point with the closest heading to our desired velocity, as </a:t>
                </a:r>
                <a:r>
                  <a:rPr lang="en-AU" sz="2400" dirty="0"/>
                  <a:t>permitted by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𝑂𝑅𝐶𝐴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|{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r>
                  <a:rPr lang="en-AU" sz="2400" dirty="0"/>
                  <a:t> </a:t>
                </a:r>
                <a:r>
                  <a:rPr lang="en-AU" sz="2400" dirty="0" smtClean="0"/>
                  <a:t>set and assign to current velocity.</a:t>
                </a:r>
              </a:p>
              <a:p>
                <a:pPr lvl="1"/>
                <a:r>
                  <a:rPr lang="en-AU" sz="2000" dirty="0" smtClean="0"/>
                  <a:t>The dashed region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𝑂𝑅𝐶𝐴</m:t>
                        </m:r>
                      </m:e>
                      <m:sub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r>
                  <a:rPr lang="en-AU" sz="2000" dirty="0" smtClean="0"/>
                  <a:t> and contains the velocities for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2000" dirty="0" smtClean="0"/>
                  <a:t> that are permitted with respect to all other agents. The arrow indicates the current velocity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AU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00150"/>
                <a:ext cx="4680520" cy="3603847"/>
              </a:xfrm>
              <a:blipFill rotWithShape="0">
                <a:blip r:embed="rId3"/>
                <a:stretch>
                  <a:fillRect l="-1693" t="-1354" r="-24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11510"/>
            <a:ext cx="2592288" cy="44574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6509" y="924729"/>
            <a:ext cx="838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>
                <a:solidFill>
                  <a:schemeClr val="accent6">
                    <a:lumMod val="75000"/>
                  </a:schemeClr>
                </a:solidFill>
              </a:rPr>
              <a:t>[technical]</a:t>
            </a:r>
            <a:endParaRPr lang="en-AU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10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200150"/>
            <a:ext cx="7704856" cy="122758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sz="2500" i="1" dirty="0" smtClean="0"/>
              <a:t>Force-Based Anticipatory Collision Avoidance</a:t>
            </a:r>
            <a:r>
              <a:rPr lang="en-AU" sz="2500" dirty="0" smtClean="0"/>
              <a:t> in action!</a:t>
            </a:r>
            <a:endParaRPr lang="en-AU" sz="1700" dirty="0" smtClean="0"/>
          </a:p>
        </p:txBody>
      </p:sp>
      <p:pic>
        <p:nvPicPr>
          <p:cNvPr id="4" name="ORCA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3728" y="1707654"/>
            <a:ext cx="4464496" cy="30826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314551" y="4790282"/>
            <a:ext cx="4082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AU" sz="1400" dirty="0" smtClean="0">
                <a:solidFill>
                  <a:schemeClr val="bg1"/>
                </a:solidFill>
                <a:hlinkClick r:id="rId5"/>
              </a:rPr>
              <a:t>gamma.cs.unc.edu/ORCA/videos/ORCA-1.wmv</a:t>
            </a:r>
            <a:endParaRPr lang="en-A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Crowd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200150"/>
            <a:ext cx="7704856" cy="36758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>Fortunately Gamma UNC have created a publicly available code library which implements this technique, titled </a:t>
            </a:r>
            <a:r>
              <a:rPr lang="en-AU" i="1" dirty="0"/>
              <a:t>RVO2 </a:t>
            </a:r>
            <a:r>
              <a:rPr lang="en-AU" i="1" dirty="0" smtClean="0"/>
              <a:t>Library</a:t>
            </a:r>
          </a:p>
          <a:p>
            <a:pPr lvl="1"/>
            <a:r>
              <a:rPr lang="en-AU" dirty="0" smtClean="0"/>
              <a:t>It’s free to use for non-commercial purposes.</a:t>
            </a:r>
          </a:p>
          <a:p>
            <a:pPr lvl="1"/>
            <a:r>
              <a:rPr lang="en-AU" dirty="0" smtClean="0"/>
              <a:t>It’s written in C++ and C#.</a:t>
            </a:r>
          </a:p>
          <a:p>
            <a:pPr lvl="1"/>
            <a:r>
              <a:rPr lang="en-AU" dirty="0" smtClean="0"/>
              <a:t>It’s a great way to develop an understanding of how this technique really works when implemented.</a:t>
            </a:r>
          </a:p>
          <a:p>
            <a:pPr lvl="1"/>
            <a:r>
              <a:rPr lang="en-AU" dirty="0" smtClean="0"/>
              <a:t>See references for link.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93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Summary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90364" y="1203598"/>
            <a:ext cx="7566012" cy="35283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>Formations are a great way to create believable (often militaristic) movement and positional patterns.</a:t>
            </a:r>
          </a:p>
          <a:p>
            <a:r>
              <a:rPr lang="en-AU" dirty="0" smtClean="0"/>
              <a:t>Crowd simulation allows large groups of agents to act independently with realistic and predictive movement behaviour.</a:t>
            </a:r>
          </a:p>
          <a:p>
            <a:pPr lvl="1"/>
            <a:r>
              <a:rPr lang="en-AU" dirty="0" smtClean="0"/>
              <a:t>And can be a very complex, academic subject.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23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References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229"/>
            <a:ext cx="7139136" cy="381277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Formation Techniques:</a:t>
            </a:r>
          </a:p>
          <a:p>
            <a:pPr lvl="2"/>
            <a:r>
              <a:rPr lang="en-US" dirty="0" smtClean="0"/>
              <a:t>Millington</a:t>
            </a:r>
            <a:r>
              <a:rPr lang="en-US" dirty="0"/>
              <a:t>, I. and Funge, J. (2009). </a:t>
            </a:r>
            <a:r>
              <a:rPr lang="en-US" i="1" dirty="0"/>
              <a:t>Artificial intelligence for games</a:t>
            </a:r>
            <a:r>
              <a:rPr lang="en-US" dirty="0"/>
              <a:t>. Burlington, MA: Morgan Kaufmann/Elsevier, </a:t>
            </a:r>
            <a:r>
              <a:rPr lang="en-US" dirty="0" smtClean="0"/>
              <a:t>pp.144 -166.</a:t>
            </a:r>
          </a:p>
          <a:p>
            <a:r>
              <a:rPr lang="en-US" dirty="0" smtClean="0"/>
              <a:t>Crowd Simulation:</a:t>
            </a:r>
          </a:p>
          <a:p>
            <a:pPr lvl="2"/>
            <a:r>
              <a:rPr lang="en-AU" dirty="0"/>
              <a:t>Guy, S., </a:t>
            </a:r>
            <a:r>
              <a:rPr lang="en-AU" dirty="0" err="1"/>
              <a:t>Snape</a:t>
            </a:r>
            <a:r>
              <a:rPr lang="en-AU" dirty="0"/>
              <a:t>, J., Lin, M. and </a:t>
            </a:r>
            <a:r>
              <a:rPr lang="en-AU" dirty="0" err="1"/>
              <a:t>Manocha</a:t>
            </a:r>
            <a:r>
              <a:rPr lang="en-AU" dirty="0"/>
              <a:t>, D. (2015).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i="1" dirty="0" smtClean="0"/>
              <a:t>Optimal </a:t>
            </a:r>
            <a:r>
              <a:rPr lang="en-AU" i="1" dirty="0"/>
              <a:t>Reciprocal Collision Avoidance (ORCA)</a:t>
            </a:r>
            <a:r>
              <a:rPr lang="en-AU" dirty="0"/>
              <a:t>. [online] Gamma.cs.unc.edu. Available at: </a:t>
            </a:r>
            <a:r>
              <a:rPr lang="en-AU" dirty="0" smtClean="0">
                <a:hlinkClick r:id="rId2"/>
              </a:rPr>
              <a:t>http</a:t>
            </a:r>
            <a:r>
              <a:rPr lang="en-AU" dirty="0">
                <a:hlinkClick r:id="rId2"/>
              </a:rPr>
              <a:t>://</a:t>
            </a:r>
            <a:r>
              <a:rPr lang="en-AU" dirty="0" smtClean="0">
                <a:hlinkClick r:id="rId2"/>
              </a:rPr>
              <a:t>gamma.cs.unc.edu/ORCA/</a:t>
            </a:r>
            <a:endParaRPr lang="en-US" dirty="0" smtClean="0"/>
          </a:p>
          <a:p>
            <a:pPr lvl="2"/>
            <a:r>
              <a:rPr lang="en-AU" dirty="0" smtClean="0"/>
              <a:t>Gamma.cs.unc.edu, (2015). </a:t>
            </a:r>
            <a:r>
              <a:rPr lang="en-AU" i="1" dirty="0" smtClean="0"/>
              <a:t>RVO2 - Reciprocal Collision Avoidance for Real-Time Multi-Agent Simulation</a:t>
            </a:r>
            <a:r>
              <a:rPr lang="en-AU" dirty="0" smtClean="0"/>
              <a:t>. [online] Available at: </a:t>
            </a:r>
            <a:r>
              <a:rPr lang="en-AU" dirty="0" smtClean="0">
                <a:hlinkClick r:id="rId3"/>
              </a:rPr>
              <a:t>http://gamma.cs.unc.edu/RVO2/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46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Flocking Recap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23528" y="1200151"/>
            <a:ext cx="8064896" cy="339447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3 Forces are calculated:</a:t>
            </a:r>
          </a:p>
          <a:p>
            <a:pPr lvl="1"/>
            <a:r>
              <a:rPr lang="en-AU" dirty="0" smtClean="0"/>
              <a:t>Coherence</a:t>
            </a:r>
          </a:p>
          <a:p>
            <a:pPr lvl="1"/>
            <a:r>
              <a:rPr lang="en-AU" dirty="0" smtClean="0"/>
              <a:t>Separation</a:t>
            </a:r>
          </a:p>
          <a:p>
            <a:pPr lvl="1"/>
            <a:r>
              <a:rPr lang="en-AU" dirty="0" smtClean="0"/>
              <a:t>Alignment</a:t>
            </a:r>
          </a:p>
          <a:p>
            <a:r>
              <a:rPr lang="en-AU" dirty="0" smtClean="0"/>
              <a:t>The forces are weighted:</a:t>
            </a:r>
          </a:p>
          <a:p>
            <a:pPr lvl="1"/>
            <a:r>
              <a:rPr lang="en-AU" dirty="0"/>
              <a:t>Weighted Truncated Running Sum with </a:t>
            </a:r>
            <a:r>
              <a:rPr lang="en-AU" dirty="0" smtClean="0"/>
              <a:t>Priority.</a:t>
            </a:r>
          </a:p>
          <a:p>
            <a:pPr lvl="1"/>
            <a:r>
              <a:rPr lang="en-AU" dirty="0" smtClean="0"/>
              <a:t>Distance based scaling.</a:t>
            </a:r>
          </a:p>
          <a:p>
            <a:r>
              <a:rPr lang="en-AU" dirty="0" smtClean="0"/>
              <a:t>The forces are combined and applied to the agent.</a:t>
            </a:r>
          </a:p>
          <a:p>
            <a:pPr lvl="1"/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627534"/>
            <a:ext cx="2901672" cy="21466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15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Formations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200151"/>
            <a:ext cx="7704856" cy="129959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AU" dirty="0" smtClean="0"/>
              <a:t>Formations are another form of A.I. movement similar to flocking.</a:t>
            </a:r>
          </a:p>
          <a:p>
            <a:pPr lvl="1"/>
            <a:r>
              <a:rPr lang="en-AU" dirty="0" smtClean="0"/>
              <a:t>Common in strategy and air/space combat games.</a:t>
            </a:r>
          </a:p>
        </p:txBody>
      </p:sp>
      <p:pic>
        <p:nvPicPr>
          <p:cNvPr id="2050" name="Picture 2" descr="C:\Users\Khada\Desktop\ao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1" y="3087638"/>
            <a:ext cx="2789983" cy="186037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051" name="Picture 3" descr="C:\Users\Khada\Desktop\a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914" y="3087638"/>
            <a:ext cx="2789982" cy="1860376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hada\Desktop\hw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3087638"/>
            <a:ext cx="2789983" cy="1860376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37430" y="2757577"/>
            <a:ext cx="7986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Homeworld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9366" y="2757577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Age of Empires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50780" y="2757577"/>
            <a:ext cx="8162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Ace Combat</a:t>
            </a:r>
          </a:p>
        </p:txBody>
      </p:sp>
    </p:spTree>
    <p:extLst>
      <p:ext uri="{BB962C8B-B14F-4D97-AF65-F5344CB8AC3E}">
        <p14:creationId xmlns:p14="http://schemas.microsoft.com/office/powerpoint/2010/main" val="1311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Formations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200151"/>
            <a:ext cx="7848872" cy="30997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>There are many ways to implement formations.</a:t>
            </a:r>
          </a:p>
          <a:p>
            <a:pPr lvl="1"/>
            <a:r>
              <a:rPr lang="en-AU" dirty="0"/>
              <a:t>The exact approach will vary based on your </a:t>
            </a:r>
            <a:r>
              <a:rPr lang="en-AU" dirty="0" smtClean="0"/>
              <a:t>needs.</a:t>
            </a:r>
          </a:p>
          <a:p>
            <a:pPr lvl="1"/>
            <a:endParaRPr lang="en-AU" dirty="0"/>
          </a:p>
          <a:p>
            <a:r>
              <a:rPr lang="en-AU" dirty="0" smtClean="0"/>
              <a:t>We’ll take a look at a simple implementation.</a:t>
            </a:r>
          </a:p>
          <a:p>
            <a:pPr lvl="1"/>
            <a:r>
              <a:rPr lang="en-AU" dirty="0" smtClean="0"/>
              <a:t>Steering behaviours + an offset target from leader.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71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Formations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200151"/>
            <a:ext cx="7848872" cy="30997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>First assign an agent as the formation leader</a:t>
            </a:r>
            <a:endParaRPr lang="en-AU" dirty="0"/>
          </a:p>
        </p:txBody>
      </p:sp>
      <p:pic>
        <p:nvPicPr>
          <p:cNvPr id="1026" name="Picture 2" descr="C:\Users\Khada\Desktop\formati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475" y="2763771"/>
            <a:ext cx="3240360" cy="2132206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9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Formations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200151"/>
            <a:ext cx="7848872" cy="30997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>Then assign other agents to the formation, and give them an offset position from the leader.</a:t>
            </a:r>
            <a:endParaRPr lang="en-A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0475" y="2763771"/>
            <a:ext cx="3240359" cy="2132206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46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Formations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200151"/>
            <a:ext cx="7848872" cy="30997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>An agent can now calculate their target position</a:t>
            </a:r>
          </a:p>
          <a:p>
            <a:pPr lvl="1"/>
            <a:r>
              <a:rPr lang="en-AU" i="1" smtClean="0"/>
              <a:t>targetTransform </a:t>
            </a:r>
            <a:r>
              <a:rPr lang="en-AU" i="1" dirty="0" smtClean="0"/>
              <a:t>= </a:t>
            </a:r>
            <a:r>
              <a:rPr lang="en-AU" i="1" dirty="0" err="1" smtClean="0"/>
              <a:t>leader.transform</a:t>
            </a:r>
            <a:r>
              <a:rPr lang="en-AU" i="1" dirty="0" smtClean="0"/>
              <a:t> * offset</a:t>
            </a:r>
            <a:endParaRPr lang="en-AU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0475" y="2763771"/>
            <a:ext cx="3240359" cy="2132206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16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Formations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200151"/>
            <a:ext cx="7848872" cy="30997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>Agents can then use Seek/Arrive to head towards their designated position within the formation.</a:t>
            </a:r>
            <a:endParaRPr lang="en-AU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0475" y="2763771"/>
            <a:ext cx="3240359" cy="2132206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9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Formations and Crowds&amp;quot;&quot;/&gt;&lt;property id=&quot;20307&quot; value=&quot;263&quot;/&gt;&lt;/object&gt;&lt;object type=&quot;3&quot; unique_id=&quot;10004&quot;&gt;&lt;property id=&quot;20148&quot; value=&quot;5&quot;/&gt;&lt;property id=&quot;20300&quot; value=&quot;Slide 2 - &amp;quot;Contents&amp;quot;&quot;/&gt;&lt;property id=&quot;20307&quot; value=&quot;265&quot;/&gt;&lt;/object&gt;&lt;object type=&quot;3&quot; unique_id=&quot;10387&quot;&gt;&lt;property id=&quot;20148&quot; value=&quot;5&quot;/&gt;&lt;property id=&quot;20300&quot; value=&quot;Slide 3 - &amp;quot;Flocking Recap&amp;quot;&quot;/&gt;&lt;property id=&quot;20307&quot; value=&quot;272&quot;/&gt;&lt;/object&gt;&lt;object type=&quot;3&quot; unique_id=&quot;10388&quot;&gt;&lt;property id=&quot;20148&quot; value=&quot;5&quot;/&gt;&lt;property id=&quot;20300&quot; value=&quot;Slide 4 - &amp;quot;Formations&amp;quot;&quot;/&gt;&lt;property id=&quot;20307&quot; value=&quot;273&quot;/&gt;&lt;/object&gt;&lt;object type=&quot;3&quot; unique_id=&quot;10389&quot;&gt;&lt;property id=&quot;20148&quot; value=&quot;5&quot;/&gt;&lt;property id=&quot;20300&quot; value=&quot;Slide 5 - &amp;quot;Formations&amp;quot;&quot;/&gt;&lt;property id=&quot;20307&quot; value=&quot;274&quot;/&gt;&lt;/object&gt;&lt;object type=&quot;3&quot; unique_id=&quot;10390&quot;&gt;&lt;property id=&quot;20148&quot; value=&quot;5&quot;/&gt;&lt;property id=&quot;20300&quot; value=&quot;Slide 6 - &amp;quot;Formations&amp;quot;&quot;/&gt;&lt;property id=&quot;20307&quot; value=&quot;275&quot;/&gt;&lt;/object&gt;&lt;object type=&quot;3&quot; unique_id=&quot;10391&quot;&gt;&lt;property id=&quot;20148&quot; value=&quot;5&quot;/&gt;&lt;property id=&quot;20300&quot; value=&quot;Slide 7 - &amp;quot;Formations&amp;quot;&quot;/&gt;&lt;property id=&quot;20307&quot; value=&quot;276&quot;/&gt;&lt;/object&gt;&lt;object type=&quot;3&quot; unique_id=&quot;10392&quot;&gt;&lt;property id=&quot;20148&quot; value=&quot;5&quot;/&gt;&lt;property id=&quot;20300&quot; value=&quot;Slide 8 - &amp;quot;Formations&amp;quot;&quot;/&gt;&lt;property id=&quot;20307&quot; value=&quot;277&quot;/&gt;&lt;/object&gt;&lt;object type=&quot;3&quot; unique_id=&quot;10393&quot;&gt;&lt;property id=&quot;20148&quot; value=&quot;5&quot;/&gt;&lt;property id=&quot;20300&quot; value=&quot;Slide 9 - &amp;quot;Formations&amp;quot;&quot;/&gt;&lt;property id=&quot;20307&quot; value=&quot;278&quot;/&gt;&lt;/object&gt;&lt;object type=&quot;3&quot; unique_id=&quot;10394&quot;&gt;&lt;property id=&quot;20148&quot; value=&quot;5&quot;/&gt;&lt;property id=&quot;20300&quot; value=&quot;Slide 10 - &amp;quot;Formations&amp;quot;&quot;/&gt;&lt;property id=&quot;20307&quot; value=&quot;279&quot;/&gt;&lt;/object&gt;&lt;object type=&quot;3&quot; unique_id=&quot;10395&quot;&gt;&lt;property id=&quot;20148&quot; value=&quot;5&quot;/&gt;&lt;property id=&quot;20300&quot; value=&quot;Slide 11 - &amp;quot;Crowd Simulation&amp;quot;&quot;/&gt;&lt;property id=&quot;20307&quot; value=&quot;280&quot;/&gt;&lt;/object&gt;&lt;object type=&quot;3&quot; unique_id=&quot;10396&quot;&gt;&lt;property id=&quot;20148&quot; value=&quot;5&quot;/&gt;&lt;property id=&quot;20300&quot; value=&quot;Slide 12 - &amp;quot;Crowd Simulation&amp;quot;&quot;/&gt;&lt;property id=&quot;20307&quot; value=&quot;281&quot;/&gt;&lt;/object&gt;&lt;object type=&quot;3&quot; unique_id=&quot;10397&quot;&gt;&lt;property id=&quot;20148&quot; value=&quot;5&quot;/&gt;&lt;property id=&quot;20300&quot; value=&quot;Slide 13 - &amp;quot;Crowd Simulation&amp;quot;&quot;/&gt;&lt;property id=&quot;20307&quot; value=&quot;282&quot;/&gt;&lt;/object&gt;&lt;object type=&quot;3&quot; unique_id=&quot;10398&quot;&gt;&lt;property id=&quot;20148&quot; value=&quot;5&quot;/&gt;&lt;property id=&quot;20300&quot; value=&quot;Slide 14 - &amp;quot;Crowd Simulation&amp;quot;&quot;/&gt;&lt;property id=&quot;20307&quot; value=&quot;283&quot;/&gt;&lt;/object&gt;&lt;object type=&quot;3&quot; unique_id=&quot;10399&quot;&gt;&lt;property id=&quot;20148&quot; value=&quot;5&quot;/&gt;&lt;property id=&quot;20300&quot; value=&quot;Slide 15 - &amp;quot;Crowd Simulation&amp;quot;&quot;/&gt;&lt;property id=&quot;20307&quot; value=&quot;284&quot;/&gt;&lt;/object&gt;&lt;object type=&quot;3&quot; unique_id=&quot;10400&quot;&gt;&lt;property id=&quot;20148&quot; value=&quot;5&quot;/&gt;&lt;property id=&quot;20300&quot; value=&quot;Slide 16 - &amp;quot;Crowd Simulation&amp;quot;&quot;/&gt;&lt;property id=&quot;20307&quot; value=&quot;285&quot;/&gt;&lt;/object&gt;&lt;object type=&quot;3&quot; unique_id=&quot;10401&quot;&gt;&lt;property id=&quot;20148&quot; value=&quot;5&quot;/&gt;&lt;property id=&quot;20300&quot; value=&quot;Slide 17 - &amp;quot;Crowd Simulation&amp;quot;&quot;/&gt;&lt;property id=&quot;20307&quot; value=&quot;286&quot;/&gt;&lt;/object&gt;&lt;object type=&quot;3&quot; unique_id=&quot;10402&quot;&gt;&lt;property id=&quot;20148&quot; value=&quot;5&quot;/&gt;&lt;property id=&quot;20300&quot; value=&quot;Slide 18 - &amp;quot;Crowd Simulation&amp;quot;&quot;/&gt;&lt;property id=&quot;20307&quot; value=&quot;287&quot;/&gt;&lt;/object&gt;&lt;object type=&quot;3&quot; unique_id=&quot;10403&quot;&gt;&lt;property id=&quot;20148&quot; value=&quot;5&quot;/&gt;&lt;property id=&quot;20300&quot; value=&quot;Slide 19 - &amp;quot;Crowd Simulation&amp;quot;&quot;/&gt;&lt;property id=&quot;20307&quot; value=&quot;288&quot;/&gt;&lt;/object&gt;&lt;object type=&quot;3&quot; unique_id=&quot;10404&quot;&gt;&lt;property id=&quot;20148&quot; value=&quot;5&quot;/&gt;&lt;property id=&quot;20300&quot; value=&quot;Slide 20 - &amp;quot;Crowd Simulation&amp;quot;&quot;/&gt;&lt;property id=&quot;20307&quot; value=&quot;289&quot;/&gt;&lt;/object&gt;&lt;object type=&quot;3&quot; unique_id=&quot;10405&quot;&gt;&lt;property id=&quot;20148&quot; value=&quot;5&quot;/&gt;&lt;property id=&quot;20300&quot; value=&quot;Slide 21 - &amp;quot;Crowd Simulation&amp;quot;&quot;/&gt;&lt;property id=&quot;20307&quot; value=&quot;290&quot;/&gt;&lt;/object&gt;&lt;object type=&quot;3&quot; unique_id=&quot;10406&quot;&gt;&lt;property id=&quot;20148&quot; value=&quot;5&quot;/&gt;&lt;property id=&quot;20300&quot; value=&quot;Slide 22 - &amp;quot;Crowd Simulation&amp;quot;&quot;/&gt;&lt;property id=&quot;20307&quot; value=&quot;291&quot;/&gt;&lt;/object&gt;&lt;object type=&quot;3&quot; unique_id=&quot;10407&quot;&gt;&lt;property id=&quot;20148&quot; value=&quot;5&quot;/&gt;&lt;property id=&quot;20300&quot; value=&quot;Slide 23 - &amp;quot;Summary&amp;quot;&quot;/&gt;&lt;property id=&quot;20307&quot; value=&quot;292&quot;/&gt;&lt;/object&gt;&lt;object type=&quot;3&quot; unique_id=&quot;10408&quot;&gt;&lt;property id=&quot;20148&quot; value=&quot;5&quot;/&gt;&lt;property id=&quot;20300&quot; value=&quot;Slide 24 - &amp;quot;References&amp;quot;&quot;/&gt;&lt;property id=&quot;20307&quot; value=&quot;293&quot;/&gt;&lt;/object&gt;&lt;/object&gt;&lt;object type=&quot;8&quot; unique_id=&quot;1002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</TotalTime>
  <Words>894</Words>
  <Application>Microsoft Office PowerPoint</Application>
  <PresentationFormat>On-screen Show (16:9)</PresentationFormat>
  <Paragraphs>133</Paragraphs>
  <Slides>24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Office Theme</vt:lpstr>
      <vt:lpstr>Formations and Crowds</vt:lpstr>
      <vt:lpstr>Contents</vt:lpstr>
      <vt:lpstr>Flocking Recap</vt:lpstr>
      <vt:lpstr>Formations</vt:lpstr>
      <vt:lpstr>Formations</vt:lpstr>
      <vt:lpstr>Formations</vt:lpstr>
      <vt:lpstr>Formations</vt:lpstr>
      <vt:lpstr>Formations</vt:lpstr>
      <vt:lpstr>Formations</vt:lpstr>
      <vt:lpstr>Formations</vt:lpstr>
      <vt:lpstr>Crowd Simulation</vt:lpstr>
      <vt:lpstr>Crowd Simulation</vt:lpstr>
      <vt:lpstr>Crowd Simulation</vt:lpstr>
      <vt:lpstr>Crowd Simulation</vt:lpstr>
      <vt:lpstr>Crowd Simulation</vt:lpstr>
      <vt:lpstr>Crowd Simulation</vt:lpstr>
      <vt:lpstr>Crowd Simulation</vt:lpstr>
      <vt:lpstr>Crowd Simulation</vt:lpstr>
      <vt:lpstr>Crowd Simulation</vt:lpstr>
      <vt:lpstr>Crowd Simulation</vt:lpstr>
      <vt:lpstr>Crowd Simulation</vt:lpstr>
      <vt:lpstr>Crowd Simulation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</dc:creator>
  <cp:lastModifiedBy>Richard Stern</cp:lastModifiedBy>
  <cp:revision>30</cp:revision>
  <dcterms:created xsi:type="dcterms:W3CDTF">2014-07-14T04:04:52Z</dcterms:created>
  <dcterms:modified xsi:type="dcterms:W3CDTF">2017-07-26T23:09:05Z</dcterms:modified>
</cp:coreProperties>
</file>